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  <p:embeddedFont>
      <p:font typeface="PT Sans Narrow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A7A742-B6B7-4AB9-94DB-67B13D934A96}">
  <a:tblStyle styleId="{9DA7A742-B6B7-4AB9-94DB-67B13D934A96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122667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272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958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629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06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162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077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1405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288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0694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Gantt Chart	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Critical Path Design 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Preparation including modeling/analysis</a:t>
            </a:r>
          </a:p>
        </p:txBody>
      </p:sp>
    </p:spTree>
    <p:extLst>
      <p:ext uri="{BB962C8B-B14F-4D97-AF65-F5344CB8AC3E}">
        <p14:creationId xmlns:p14="http://schemas.microsoft.com/office/powerpoint/2010/main" val="2227409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951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0" y="1038450"/>
            <a:ext cx="8962800" cy="107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000"/>
              <a:t>Duncan Floodplain Feasibility Study 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1900500" y="2903475"/>
            <a:ext cx="5343000" cy="99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8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Presenters: Andrew Smith, Colin Bitsoie, Sydney Schumacher, Thomas Whelan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Client: Greenlee County Engineer, Phil Ronnerud, PE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Technical Advisor: Tom Loomis, PE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Grading Instructor: Dr. Odem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l="33047" t="20512" r="30211" b="24303"/>
          <a:stretch/>
        </p:blipFill>
        <p:spPr>
          <a:xfrm>
            <a:off x="4139100" y="2048438"/>
            <a:ext cx="865800" cy="92461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260771" y="4663225"/>
            <a:ext cx="7605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  <a:fld id="{00000000-1234-1234-1234-123412341234}" type="slidenum">
              <a:rPr lang="en"/>
              <a:t>1</a:t>
            </a:fld>
            <a:endParaRPr lang="en"/>
          </a:p>
        </p:txBody>
      </p:sp>
      <p:sp>
        <p:nvSpPr>
          <p:cNvPr id="70" name="Shape 70"/>
          <p:cNvSpPr txBox="1"/>
          <p:nvPr/>
        </p:nvSpPr>
        <p:spPr>
          <a:xfrm>
            <a:off x="7775221" y="4663225"/>
            <a:ext cx="865800" cy="2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666666"/>
                </a:solidFill>
              </a:rPr>
              <a:t>Smith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11700" y="160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References 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72775" y="867425"/>
            <a:ext cx="8520600" cy="412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92100" marR="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[1] Project Location. Google Earth. 2017</a:t>
            </a:r>
          </a:p>
          <a:p>
            <a:pPr marL="292100" marR="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[2] Hydrograph. Hydro Engineering. 2016</a:t>
            </a:r>
          </a:p>
          <a:p>
            <a:pPr marL="292100" marR="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[3] HEC-RAS Model. Hydro Engineering. 2016</a:t>
            </a:r>
          </a:p>
          <a:p>
            <a:pPr marL="292100" marR="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[4] R. Shantz , Duncan Bridge. 2005. </a:t>
            </a:r>
          </a:p>
          <a:p>
            <a:pPr marL="292100" marR="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[5] “Figure 2: Anatomy of Levees.” FEMA. 2016.</a:t>
            </a:r>
          </a:p>
          <a:p>
            <a:pPr marL="292100" lvl="0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[6]   C. Wilson, J. Rapinchuk, A. Alfallaji, and A. Ebrahim, "Floodplain Analysis and Conceptual Levee Alignment along the Gila River," Northern Arizona University, Flagstaff, Dec. 16, 2015.</a:t>
            </a:r>
          </a:p>
          <a:p>
            <a:pPr marL="292100" lvl="0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[7]   “Soil Survey of Gila-Duncan, Arizona” Dept. Agriculture, Arizona. 1978.</a:t>
            </a:r>
          </a:p>
          <a:p>
            <a:pPr marL="292100" lvl="0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[8]   US Army Corps of Engineers. </a:t>
            </a:r>
            <a:r>
              <a:rPr lang="en" sz="12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Levee Safety Program 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[Online]. Available FTP: http://www.usace.army.mil/Missions/Civil-Works/Levee-Safety-Program/</a:t>
            </a:r>
          </a:p>
          <a:p>
            <a:pPr marL="292100" lvl="0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[9]   Federal Emergency Management Agency, DHS [Online]. Available: https://www.fema.</a:t>
            </a:r>
          </a:p>
          <a:p>
            <a:pPr marL="2921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gov/media-library-data/20130726-1541-20490-8375/lv_section6510_0408.pdf</a:t>
            </a:r>
          </a:p>
          <a:p>
            <a:pPr marL="292100" lvl="0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[10]   (2007). </a:t>
            </a:r>
            <a:r>
              <a:rPr lang="en" sz="12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FloodPartners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[Online]. Available: http://www.floodpartners.com/?s=&amp;post_type=</a:t>
            </a:r>
          </a:p>
          <a:p>
            <a:pPr marL="2921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listing&amp;et-listing-type=none&amp;et-listing-location=none&amp;et-listing-rating=none</a:t>
            </a:r>
          </a:p>
          <a:p>
            <a:pPr marL="292100" lvl="0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[11]  "USGS Instantaneous Data Archive - IDA", </a:t>
            </a:r>
            <a:r>
              <a:rPr lang="en" sz="12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Ida.water.usgs.gov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2017. [Online]. Available: https://ida.water.usgs.gov/ida/available_records.cfm?sn=09439000.</a:t>
            </a:r>
          </a:p>
          <a:p>
            <a:pPr marL="292100" lvl="0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[12] N. Keegan, “Locally Operated Levees: Issues and Federal Programs” Congressional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Research Service, 2011. Available: https://fas.org/sgp/crs/misc/R41752.pdf.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2311650" y="1640900"/>
            <a:ext cx="45207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/>
              <a:t>Questions?</a:t>
            </a:r>
            <a:r>
              <a:rPr lang="en"/>
              <a:t> 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260771" y="4663225"/>
            <a:ext cx="7605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Background  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4338900" cy="33027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Client: Phil Ronnerud, Greenlee County Engineer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Location: Duncan, Arizona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Community: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○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Ranchers, farmers, and miners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○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Population: 799 according to 2015 census data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Problem: The Gila River Flooding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sz="1000" dirty="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312722" y="4663225"/>
            <a:ext cx="7083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4725" y="74150"/>
            <a:ext cx="2893100" cy="22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7643875" y="4694725"/>
            <a:ext cx="865800" cy="2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666666"/>
                </a:solidFill>
              </a:rPr>
              <a:t>Smith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4744750" y="2366150"/>
            <a:ext cx="3498000" cy="2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>
                <a:latin typeface="Times New Roman"/>
                <a:ea typeface="Times New Roman"/>
                <a:cs typeface="Times New Roman"/>
                <a:sym typeface="Times New Roman"/>
              </a:rPr>
              <a:t>Figure 1: Project Location [1]</a:t>
            </a:r>
          </a:p>
          <a:p>
            <a:pPr lvl="0">
              <a:spcBef>
                <a:spcPts val="0"/>
              </a:spcBef>
              <a:buNone/>
            </a:pPr>
            <a:r>
              <a:rPr lang="en" i="1"/>
              <a:t> 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4744750" y="4663225"/>
            <a:ext cx="2745000" cy="2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2: Gila River [1]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cxnSp>
        <p:nvCxnSpPr>
          <p:cNvPr id="82" name="Shape 82"/>
          <p:cNvCxnSpPr/>
          <p:nvPr/>
        </p:nvCxnSpPr>
        <p:spPr>
          <a:xfrm rot="10800000" flipH="1">
            <a:off x="6956875" y="1658225"/>
            <a:ext cx="869700" cy="81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3" name="Shape 83"/>
          <p:cNvSpPr txBox="1"/>
          <p:nvPr/>
        </p:nvSpPr>
        <p:spPr>
          <a:xfrm>
            <a:off x="7816350" y="1528625"/>
            <a:ext cx="1166100" cy="649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Site Location 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4725" y="2676250"/>
            <a:ext cx="3693301" cy="204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05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Project Understanding 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40365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Times New Roman"/>
              <a:buChar char="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2015 Capstone Team Findings</a:t>
            </a:r>
          </a:p>
          <a:p>
            <a:pPr marL="914400" lvl="1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Times New Roman"/>
              <a:buChar char="○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1-D Model</a:t>
            </a:r>
          </a:p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Times New Roman"/>
              <a:buChar char="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2016 Capstone Team Findings</a:t>
            </a:r>
          </a:p>
          <a:p>
            <a:pPr marL="914400" lvl="1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Times New Roman"/>
              <a:buChar char="○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2-D Model</a:t>
            </a:r>
          </a:p>
          <a:p>
            <a:pPr marL="45720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Times New Roman"/>
              <a:buChar char="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Conditions</a:t>
            </a:r>
          </a:p>
          <a:p>
            <a:pPr marL="914400" lvl="1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Times New Roman"/>
              <a:buChar char="○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Site investigation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208821" y="4663225"/>
            <a:ext cx="8124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sp>
        <p:nvSpPr>
          <p:cNvPr id="92" name="Shape 92"/>
          <p:cNvSpPr txBox="1"/>
          <p:nvPr/>
        </p:nvSpPr>
        <p:spPr>
          <a:xfrm>
            <a:off x="4630475" y="4484825"/>
            <a:ext cx="4036500" cy="2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>
                <a:latin typeface="Open Sans"/>
                <a:ea typeface="Open Sans"/>
                <a:cs typeface="Open Sans"/>
                <a:sym typeface="Open Sans"/>
              </a:rPr>
              <a:t>Figure 3: Gila River Hydrograph [2]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7602629" y="4676925"/>
            <a:ext cx="865800" cy="2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666666"/>
                </a:solidFill>
              </a:rPr>
              <a:t>Smith 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8925" y="688962"/>
            <a:ext cx="4992300" cy="37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Challenges/ Stakeholders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383725" y="1152425"/>
            <a:ext cx="4059900" cy="321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Times New Roman"/>
              <a:buChar char="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Stakeholders:</a:t>
            </a:r>
          </a:p>
          <a:p>
            <a:pPr marL="45720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Times New Roman"/>
              <a:buChar char="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 Army Corps of Engineers (USACE)</a:t>
            </a:r>
          </a:p>
          <a:p>
            <a:pPr marL="45720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Times New Roman"/>
              <a:buChar char="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Land Owner's</a:t>
            </a:r>
          </a:p>
          <a:p>
            <a:pPr marL="45720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Times New Roman"/>
              <a:buChar char="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Federal Emergency Management Agency (FEMA)</a:t>
            </a:r>
          </a:p>
          <a:p>
            <a:pPr marL="45720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Times New Roman"/>
              <a:buChar char="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Greenlee County Government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633675" y="1267325"/>
            <a:ext cx="2930700" cy="316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Challenges: </a:t>
            </a:r>
          </a:p>
          <a:p>
            <a:pPr marL="457200" indent="-228600">
              <a:lnSpc>
                <a:spcPct val="150000"/>
              </a:lnSpc>
              <a:buClr>
                <a:srgbClr val="000000"/>
              </a:buClr>
              <a:buSzPct val="100000"/>
              <a:buFont typeface="Times New Roman"/>
              <a:buChar char="●"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228600">
              <a:lnSpc>
                <a:spcPct val="150000"/>
              </a:lnSpc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1800" dirty="0">
                <a:latin typeface="Times New Roman"/>
                <a:ea typeface="Times New Roman"/>
                <a:cs typeface="Times New Roman"/>
                <a:sym typeface="Times New Roman"/>
              </a:rPr>
              <a:t>Minimal Funding</a:t>
            </a:r>
          </a:p>
          <a:p>
            <a:pPr marL="457200" indent="-228600">
              <a:lnSpc>
                <a:spcPct val="150000"/>
              </a:lnSpc>
              <a:buClr>
                <a:srgbClr val="000000"/>
              </a:buClr>
              <a:buSzPct val="100000"/>
              <a:buFont typeface="Times New Roman"/>
              <a:buChar char="●"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228600">
              <a:lnSpc>
                <a:spcPct val="150000"/>
              </a:lnSpc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1800" dirty="0">
                <a:latin typeface="Times New Roman"/>
                <a:ea typeface="Times New Roman"/>
                <a:cs typeface="Times New Roman"/>
                <a:sym typeface="Times New Roman"/>
              </a:rPr>
              <a:t>Cultural and Economic Impacts </a:t>
            </a:r>
          </a:p>
          <a:p>
            <a:pPr lvl="0">
              <a:spcBef>
                <a:spcPts val="0"/>
              </a:spcBef>
              <a:buNone/>
            </a:pPr>
            <a:endParaRPr sz="18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286747" y="4663225"/>
            <a:ext cx="7344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sp>
        <p:nvSpPr>
          <p:cNvPr id="103" name="Shape 103"/>
          <p:cNvSpPr txBox="1"/>
          <p:nvPr/>
        </p:nvSpPr>
        <p:spPr>
          <a:xfrm>
            <a:off x="7686794" y="4663225"/>
            <a:ext cx="865800" cy="2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666666"/>
                </a:solidFill>
              </a:rPr>
              <a:t>Bitsoie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Scope of Services 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4098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01600" lvl="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Troubleshoot Data</a:t>
            </a:r>
          </a:p>
          <a:p>
            <a:pPr marL="558800" lvl="1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1.1 HEC-RAS</a:t>
            </a:r>
          </a:p>
          <a:p>
            <a:pPr marL="558800" lvl="1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1.2 Flo </a:t>
            </a: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2-D</a:t>
            </a:r>
          </a:p>
          <a:p>
            <a:pPr marL="558800" lvl="1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1.3 Lidar </a:t>
            </a: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GIS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2199" y="1073850"/>
            <a:ext cx="4829400" cy="278304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4629625" y="3935425"/>
            <a:ext cx="3717600" cy="2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Figure 4: Changing Existing Models [3]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312722" y="4663225"/>
            <a:ext cx="7083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sp>
        <p:nvSpPr>
          <p:cNvPr id="113" name="Shape 113"/>
          <p:cNvSpPr txBox="1"/>
          <p:nvPr/>
        </p:nvSpPr>
        <p:spPr>
          <a:xfrm>
            <a:off x="7446922" y="4663225"/>
            <a:ext cx="865800" cy="2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666666"/>
                </a:solidFill>
              </a:rPr>
              <a:t>Whelan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2355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Scope Continued 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0" y="1099125"/>
            <a:ext cx="4557300" cy="365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2.0 Revise Bridge Hydraulics </a:t>
            </a:r>
          </a:p>
          <a:p>
            <a:pPr marL="4572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2.1 HEC-RAS</a:t>
            </a:r>
          </a:p>
          <a:p>
            <a:pPr marL="1371600" lvl="0" indent="-355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Widen Piers </a:t>
            </a:r>
          </a:p>
          <a:p>
            <a:pPr marL="1371600" lvl="0" indent="-355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Manning's Number</a:t>
            </a:r>
          </a:p>
          <a:p>
            <a:pPr marL="4572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2.2 Flo 2-D </a:t>
            </a:r>
          </a:p>
          <a:p>
            <a:pPr marL="1371600" lvl="0" indent="-355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Remove Levee </a:t>
            </a:r>
          </a:p>
          <a:p>
            <a:pPr marL="1371600" lvl="0" indent="-355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Remove Bridge Fence</a:t>
            </a:r>
          </a:p>
          <a:p>
            <a:pPr marL="1371600" lvl="0" indent="-355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Adjust Storm Data	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4910300" y="3890850"/>
            <a:ext cx="3770400" cy="3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5: Duncan Bridge Gate [4]</a:t>
            </a:r>
            <a:r>
              <a:rPr lang="en" i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260771" y="4663225"/>
            <a:ext cx="7605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5250" y="1152425"/>
            <a:ext cx="4126500" cy="27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7163971" y="4663225"/>
            <a:ext cx="1096800" cy="2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666666"/>
                </a:solidFill>
              </a:rPr>
              <a:t>Schumacher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Scope Continued 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45654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3.0 Regulation Research 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3.1 Meet FEMA, ADOT, and Army Corp Standards </a:t>
            </a:r>
          </a:p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4.0 Results: Technical Report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4.1 Model Results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4.2 Recommended Solutions</a:t>
            </a:r>
          </a:p>
          <a:p>
            <a:pPr lvl="0" indent="45720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4.3 Impacts  </a:t>
            </a:r>
            <a:r>
              <a:rPr lang="en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8325722" y="4663225"/>
            <a:ext cx="6954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sp>
        <p:nvSpPr>
          <p:cNvPr id="131" name="Shape 131"/>
          <p:cNvSpPr txBox="1"/>
          <p:nvPr/>
        </p:nvSpPr>
        <p:spPr>
          <a:xfrm>
            <a:off x="7262060" y="4636225"/>
            <a:ext cx="1096800" cy="2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666666"/>
                </a:solidFill>
              </a:rPr>
              <a:t>Schumacher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975" y="1224875"/>
            <a:ext cx="3962100" cy="248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4557175" y="3964225"/>
            <a:ext cx="3962100" cy="2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>
                <a:latin typeface="Open Sans"/>
                <a:ea typeface="Open Sans"/>
                <a:cs typeface="Open Sans"/>
                <a:sym typeface="Open Sans"/>
              </a:rPr>
              <a:t>Figure 6: Possible Solution: FEMA Levee [5]</a:t>
            </a:r>
            <a:r>
              <a:rPr lang="en" i="1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187350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Schedule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8299747" y="4663225"/>
            <a:ext cx="7215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sp>
        <p:nvSpPr>
          <p:cNvPr id="140" name="Shape 140"/>
          <p:cNvSpPr txBox="1"/>
          <p:nvPr/>
        </p:nvSpPr>
        <p:spPr>
          <a:xfrm>
            <a:off x="168300" y="4491975"/>
            <a:ext cx="3651000" cy="3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>
                <a:solidFill>
                  <a:srgbClr val="434343"/>
                </a:solidFill>
              </a:rPr>
              <a:t>Figure 6: Gantt Chart and Critical Path 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8112925" y="4663225"/>
            <a:ext cx="865800" cy="2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</a:rPr>
              <a:t>Whelan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650" y="748575"/>
            <a:ext cx="8727400" cy="3836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Staffing &amp; Costs</a:t>
            </a:r>
          </a:p>
        </p:txBody>
      </p:sp>
      <p:graphicFrame>
        <p:nvGraphicFramePr>
          <p:cNvPr id="148" name="Shape 148"/>
          <p:cNvGraphicFramePr/>
          <p:nvPr>
            <p:extLst>
              <p:ext uri="{D42A27DB-BD31-4B8C-83A1-F6EECF244321}">
                <p14:modId xmlns:p14="http://schemas.microsoft.com/office/powerpoint/2010/main" val="1336803849"/>
              </p:ext>
            </p:extLst>
          </p:nvPr>
        </p:nvGraphicFramePr>
        <p:xfrm>
          <a:off x="471225" y="1665450"/>
          <a:ext cx="8070300" cy="3079340"/>
        </p:xfrm>
        <a:graphic>
          <a:graphicData uri="http://schemas.openxmlformats.org/drawingml/2006/table">
            <a:tbl>
              <a:tblPr>
                <a:noFill/>
                <a:tableStyleId>{9DA7A742-B6B7-4AB9-94DB-67B13D934A96}</a:tableStyleId>
              </a:tblPr>
              <a:tblGrid>
                <a:gridCol w="2173425"/>
                <a:gridCol w="1861725"/>
                <a:gridCol w="2017575"/>
                <a:gridCol w="2017575"/>
              </a:tblGrid>
              <a:tr h="3436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Classification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Billing rate ($)/hr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Hours (hr)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Cost ($)</a:t>
                      </a:r>
                    </a:p>
                  </a:txBody>
                  <a:tcPr marL="91425" marR="91425" marT="91425" marB="91425"/>
                </a:tc>
              </a:tr>
              <a:tr h="3436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Senior Engineer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$130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189.5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$24,635</a:t>
                      </a:r>
                    </a:p>
                  </a:txBody>
                  <a:tcPr marL="91425" marR="91425" marT="91425" marB="91425"/>
                </a:tc>
              </a:tr>
              <a:tr h="5412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Project Engineer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$ 90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301.5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$27,135</a:t>
                      </a:r>
                    </a:p>
                  </a:txBody>
                  <a:tcPr marL="91425" marR="91425" marT="91425" marB="91425"/>
                </a:tc>
              </a:tr>
              <a:tr h="5412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Engineer in Training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$ 75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$19,425</a:t>
                      </a:r>
                    </a:p>
                  </a:txBody>
                  <a:tcPr marL="91425" marR="91425" marT="91425" marB="91425"/>
                </a:tc>
              </a:tr>
              <a:tr h="54125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Engineering Intern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$ 25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$4,600</a:t>
                      </a:r>
                    </a:p>
                  </a:txBody>
                  <a:tcPr marL="91425" marR="91425" marT="91425" marB="91425"/>
                </a:tc>
              </a:tr>
              <a:tr h="541250">
                <a:tc grid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Total:</a:t>
                      </a: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934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$75,795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49" name="Shape 149"/>
          <p:cNvSpPr txBox="1"/>
          <p:nvPr/>
        </p:nvSpPr>
        <p:spPr>
          <a:xfrm>
            <a:off x="422600" y="1152425"/>
            <a:ext cx="7992300" cy="37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Table 1: Classification of Positions and Estimate Hours vs Pay Rate. 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8104894" y="4663225"/>
            <a:ext cx="9162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sp>
        <p:nvSpPr>
          <p:cNvPr id="151" name="Shape 151"/>
          <p:cNvSpPr txBox="1"/>
          <p:nvPr/>
        </p:nvSpPr>
        <p:spPr>
          <a:xfrm>
            <a:off x="7482610" y="4677007"/>
            <a:ext cx="865800" cy="2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666666"/>
                </a:solidFill>
              </a:rPr>
              <a:t>Bitsoie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584</Words>
  <Application>Microsoft Office PowerPoint</Application>
  <PresentationFormat>On-screen Show (16:9)</PresentationFormat>
  <Paragraphs>126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Times New Roman</vt:lpstr>
      <vt:lpstr>Open Sans</vt:lpstr>
      <vt:lpstr>Roboto</vt:lpstr>
      <vt:lpstr>PT Sans Narrow</vt:lpstr>
      <vt:lpstr>Arial</vt:lpstr>
      <vt:lpstr>tropic</vt:lpstr>
      <vt:lpstr>Duncan Floodplain Feasibility Study </vt:lpstr>
      <vt:lpstr>Project Background  </vt:lpstr>
      <vt:lpstr>Project Understanding </vt:lpstr>
      <vt:lpstr>Challenges/ Stakeholders</vt:lpstr>
      <vt:lpstr>Scope of Services </vt:lpstr>
      <vt:lpstr>Scope Continued </vt:lpstr>
      <vt:lpstr>Scope Continued </vt:lpstr>
      <vt:lpstr>Schedule</vt:lpstr>
      <vt:lpstr>Staffing &amp; Costs</vt:lpstr>
      <vt:lpstr>References </vt:lpstr>
      <vt:lpstr>Questions?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Duncan Floodplain Feasibility Study</dc:title>
  <dc:creator>Thomas</dc:creator>
  <cp:lastModifiedBy>Thomas</cp:lastModifiedBy>
  <cp:revision>2</cp:revision>
  <dcterms:modified xsi:type="dcterms:W3CDTF">2017-04-27T06:04:16Z</dcterms:modified>
</cp:coreProperties>
</file>